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32"/>
  </p:notesMasterIdLst>
  <p:sldIdLst>
    <p:sldId id="256" r:id="rId2"/>
    <p:sldId id="260" r:id="rId3"/>
    <p:sldId id="319" r:id="rId4"/>
    <p:sldId id="261" r:id="rId5"/>
    <p:sldId id="262" r:id="rId6"/>
    <p:sldId id="263" r:id="rId7"/>
    <p:sldId id="264" r:id="rId8"/>
    <p:sldId id="265" r:id="rId9"/>
    <p:sldId id="266" r:id="rId10"/>
    <p:sldId id="268" r:id="rId11"/>
    <p:sldId id="315" r:id="rId12"/>
    <p:sldId id="308" r:id="rId13"/>
    <p:sldId id="301" r:id="rId14"/>
    <p:sldId id="309" r:id="rId15"/>
    <p:sldId id="310" r:id="rId16"/>
    <p:sldId id="311" r:id="rId17"/>
    <p:sldId id="312" r:id="rId18"/>
    <p:sldId id="314" r:id="rId19"/>
    <p:sldId id="316" r:id="rId20"/>
    <p:sldId id="321" r:id="rId21"/>
    <p:sldId id="322" r:id="rId22"/>
    <p:sldId id="323" r:id="rId23"/>
    <p:sldId id="324" r:id="rId24"/>
    <p:sldId id="325" r:id="rId25"/>
    <p:sldId id="326" r:id="rId26"/>
    <p:sldId id="327" r:id="rId27"/>
    <p:sldId id="328" r:id="rId28"/>
    <p:sldId id="329" r:id="rId29"/>
    <p:sldId id="330" r:id="rId30"/>
    <p:sldId id="318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20"/>
    <p:restoredTop sz="88932" autoAdjust="0"/>
  </p:normalViewPr>
  <p:slideViewPr>
    <p:cSldViewPr>
      <p:cViewPr>
        <p:scale>
          <a:sx n="59" d="100"/>
          <a:sy n="59" d="100"/>
        </p:scale>
        <p:origin x="-12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AC2468-0757-486D-A58B-9409A336AEFE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54C3C74B-08CB-4B7D-A086-0AAB395F0CEC}">
      <dgm:prSet phldrT="[Text]"/>
      <dgm:spPr/>
      <dgm:t>
        <a:bodyPr/>
        <a:lstStyle/>
        <a:p>
          <a:r>
            <a:rPr lang="en-US" dirty="0" smtClean="0"/>
            <a:t>Message</a:t>
          </a:r>
          <a:endParaRPr lang="en-US" dirty="0"/>
        </a:p>
      </dgm:t>
    </dgm:pt>
    <dgm:pt modelId="{DB4771F8-070D-4B76-9C38-0A38BE6587E5}" type="parTrans" cxnId="{35E8F940-5F9A-40B9-964E-4DECA9A8594D}">
      <dgm:prSet/>
      <dgm:spPr/>
      <dgm:t>
        <a:bodyPr/>
        <a:lstStyle/>
        <a:p>
          <a:endParaRPr lang="en-US"/>
        </a:p>
      </dgm:t>
    </dgm:pt>
    <dgm:pt modelId="{75ABE60B-B59A-480C-88F5-70F2A27B5DD1}" type="sibTrans" cxnId="{35E8F940-5F9A-40B9-964E-4DECA9A8594D}">
      <dgm:prSet/>
      <dgm:spPr/>
      <dgm:t>
        <a:bodyPr/>
        <a:lstStyle/>
        <a:p>
          <a:endParaRPr lang="en-US"/>
        </a:p>
      </dgm:t>
    </dgm:pt>
    <dgm:pt modelId="{BBDBF2AE-3A10-4EA0-93DB-0F72D2205983}" type="pres">
      <dgm:prSet presAssocID="{98AC2468-0757-486D-A58B-9409A336AEFE}" presName="CompostProcess" presStyleCnt="0">
        <dgm:presLayoutVars>
          <dgm:dir/>
          <dgm:resizeHandles val="exact"/>
        </dgm:presLayoutVars>
      </dgm:prSet>
      <dgm:spPr/>
    </dgm:pt>
    <dgm:pt modelId="{5393723C-0188-4E48-A224-70C23D294407}" type="pres">
      <dgm:prSet presAssocID="{98AC2468-0757-486D-A58B-9409A336AEFE}" presName="arrow" presStyleLbl="bgShp" presStyleIdx="0" presStyleCnt="1" custLinFactNeighborX="-3221" custLinFactNeighborY="-3846"/>
      <dgm:spPr/>
    </dgm:pt>
    <dgm:pt modelId="{1A13A262-C2E8-4347-B3ED-FEC93A8858E0}" type="pres">
      <dgm:prSet presAssocID="{98AC2468-0757-486D-A58B-9409A336AEFE}" presName="linearProcess" presStyleCnt="0"/>
      <dgm:spPr/>
    </dgm:pt>
    <dgm:pt modelId="{F727B961-899C-42F1-98B9-8FCDB878B973}" type="pres">
      <dgm:prSet presAssocID="{54C3C74B-08CB-4B7D-A086-0AAB395F0CEC}" presName="textNode" presStyleLbl="node1" presStyleIdx="0" presStyleCnt="1" custScaleX="109467" custScaleY="92831" custLinFactNeighborX="-20136" custLinFactNeighborY="9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0163F4D-1988-4E02-9DD5-64FA9C13CAB7}" type="presOf" srcId="{54C3C74B-08CB-4B7D-A086-0AAB395F0CEC}" destId="{F727B961-899C-42F1-98B9-8FCDB878B973}" srcOrd="0" destOrd="0" presId="urn:microsoft.com/office/officeart/2005/8/layout/hProcess9"/>
    <dgm:cxn modelId="{35E8F940-5F9A-40B9-964E-4DECA9A8594D}" srcId="{98AC2468-0757-486D-A58B-9409A336AEFE}" destId="{54C3C74B-08CB-4B7D-A086-0AAB395F0CEC}" srcOrd="0" destOrd="0" parTransId="{DB4771F8-070D-4B76-9C38-0A38BE6587E5}" sibTransId="{75ABE60B-B59A-480C-88F5-70F2A27B5DD1}"/>
    <dgm:cxn modelId="{2CE2E8B9-0B6E-4219-84D8-B7D02F7D16D1}" type="presOf" srcId="{98AC2468-0757-486D-A58B-9409A336AEFE}" destId="{BBDBF2AE-3A10-4EA0-93DB-0F72D2205983}" srcOrd="0" destOrd="0" presId="urn:microsoft.com/office/officeart/2005/8/layout/hProcess9"/>
    <dgm:cxn modelId="{EAA59E2F-AFF6-49D4-81F4-B73C697845FF}" type="presParOf" srcId="{BBDBF2AE-3A10-4EA0-93DB-0F72D2205983}" destId="{5393723C-0188-4E48-A224-70C23D294407}" srcOrd="0" destOrd="0" presId="urn:microsoft.com/office/officeart/2005/8/layout/hProcess9"/>
    <dgm:cxn modelId="{E7D1F5D3-6038-423D-A7D7-FB9FEFBBEC7D}" type="presParOf" srcId="{BBDBF2AE-3A10-4EA0-93DB-0F72D2205983}" destId="{1A13A262-C2E8-4347-B3ED-FEC93A8858E0}" srcOrd="1" destOrd="0" presId="urn:microsoft.com/office/officeart/2005/8/layout/hProcess9"/>
    <dgm:cxn modelId="{98A4B707-B0A5-4229-B837-D3F5C67598E7}" type="presParOf" srcId="{1A13A262-C2E8-4347-B3ED-FEC93A8858E0}" destId="{F727B961-899C-42F1-98B9-8FCDB878B973}" srcOrd="0" destOrd="0" presId="urn:microsoft.com/office/officeart/2005/8/layout/hProcess9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F5B6523-EB25-4A8B-BFCF-A37B5630F046}" type="datetimeFigureOut">
              <a:rPr lang="ar-IQ" smtClean="0"/>
              <a:pPr/>
              <a:t>21/01/1440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31505AB-F68F-4253-894A-C30E0EDCC0B4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xmlns="" val="116410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Thus the new content of the medical interview that the student should consider is: </a:t>
            </a:r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505AB-F68F-4253-894A-C30E0EDCC0B4}" type="slidenum">
              <a:rPr lang="ar-IQ" smtClean="0"/>
              <a:pPr/>
              <a:t>11</a:t>
            </a:fld>
            <a:endParaRPr lang="ar-IQ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>
                <a:latin typeface="Bell MT" pitchFamily="18" charset="0"/>
              </a:rPr>
              <a:t>Children often have their own needs, and addressing these can improve their satisfaction and adherence to treatment</a:t>
            </a:r>
            <a:endParaRPr lang="ar-IQ" b="1" dirty="0" smtClean="0">
              <a:latin typeface="Bell MT" pitchFamily="18" charset="0"/>
            </a:endParaRPr>
          </a:p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505AB-F68F-4253-894A-C30E0EDCC0B4}" type="slidenum">
              <a:rPr lang="ar-IQ" smtClean="0"/>
              <a:pPr/>
              <a:t>15</a:t>
            </a:fld>
            <a:endParaRPr lang="ar-IQ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505AB-F68F-4253-894A-C30E0EDCC0B4}" type="slidenum">
              <a:rPr lang="ar-IQ" smtClean="0"/>
              <a:pPr/>
              <a:t>16</a:t>
            </a:fld>
            <a:endParaRPr lang="ar-IQ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>
                <a:latin typeface="Bell MT" pitchFamily="18" charset="0"/>
              </a:rPr>
              <a:t>a it is useful to pick up cues from both parents and children when there is disagreement, particularly if the problem is a behavioral one. </a:t>
            </a:r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505AB-F68F-4253-894A-C30E0EDCC0B4}" type="slidenum">
              <a:rPr lang="ar-IQ" smtClean="0"/>
              <a:pPr/>
              <a:t>17</a:t>
            </a:fld>
            <a:endParaRPr lang="ar-IQ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Teacher Notes:</a:t>
            </a:r>
          </a:p>
          <a:p>
            <a:endParaRPr lang="en-US" dirty="0" smtClean="0"/>
          </a:p>
          <a:p>
            <a:r>
              <a:rPr lang="en-US" dirty="0" smtClean="0"/>
              <a:t>Describe the elements of the communication model.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E4ABC-A8FA-40CB-B7C7-93584E2CFA9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1"/>
            <a:ext cx="8077200" cy="2305050"/>
          </a:xfrm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tx1"/>
                </a:solidFill>
                <a:latin typeface="Bell MT" pitchFamily="18" charset="0"/>
              </a:rPr>
              <a:t/>
            </a:r>
            <a:br>
              <a:rPr lang="en-GB" b="1" dirty="0" smtClean="0">
                <a:solidFill>
                  <a:schemeClr val="tx1"/>
                </a:solidFill>
                <a:latin typeface="Bell MT" pitchFamily="18" charset="0"/>
              </a:rPr>
            </a:br>
            <a:r>
              <a:rPr lang="en-GB" b="1" dirty="0" smtClean="0">
                <a:solidFill>
                  <a:schemeClr val="tx1"/>
                </a:solidFill>
                <a:latin typeface="Bell MT" pitchFamily="18" charset="0"/>
              </a:rPr>
              <a:t/>
            </a:r>
            <a:br>
              <a:rPr lang="en-GB" b="1" dirty="0" smtClean="0">
                <a:solidFill>
                  <a:schemeClr val="tx1"/>
                </a:solidFill>
                <a:latin typeface="Bell MT" pitchFamily="18" charset="0"/>
              </a:rPr>
            </a:br>
            <a:r>
              <a:rPr lang="en-GB" sz="4000" b="1" dirty="0" smtClean="0">
                <a:solidFill>
                  <a:schemeClr val="tx1"/>
                </a:solidFill>
                <a:latin typeface="Bell MT" pitchFamily="18" charset="0"/>
              </a:rPr>
              <a:t>Communication Skills (CS) in Practice</a:t>
            </a:r>
            <a:br>
              <a:rPr lang="en-GB" sz="4000" b="1" dirty="0" smtClean="0">
                <a:solidFill>
                  <a:schemeClr val="tx1"/>
                </a:solidFill>
                <a:latin typeface="Bell MT" pitchFamily="18" charset="0"/>
              </a:rPr>
            </a:br>
            <a:endParaRPr lang="ar-IQ" sz="6700" b="1" dirty="0">
              <a:solidFill>
                <a:schemeClr val="tx1"/>
              </a:solidFill>
              <a:latin typeface="Bell MT" pitchFamily="18" charset="0"/>
            </a:endParaRPr>
          </a:p>
        </p:txBody>
      </p:sp>
      <p:pic>
        <p:nvPicPr>
          <p:cNvPr id="1026" name="Picture 2" descr="C:\Users\acer\Desktop\i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3886200"/>
            <a:ext cx="3117850" cy="20764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FFFF00"/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Model of consultations</a:t>
            </a:r>
            <a:br>
              <a:rPr lang="en-US" b="1" dirty="0" smtClean="0">
                <a:solidFill>
                  <a:schemeClr val="tx1"/>
                </a:solidFill>
              </a:rPr>
            </a:b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8171688" cy="4800600"/>
          </a:xfrm>
          <a:ln>
            <a:solidFill>
              <a:srgbClr val="FFFF00"/>
            </a:solidFill>
          </a:ln>
        </p:spPr>
        <p:txBody>
          <a:bodyPr>
            <a:noAutofit/>
          </a:bodyPr>
          <a:lstStyle/>
          <a:p>
            <a:pPr algn="l" rtl="0"/>
            <a:endParaRPr lang="en-US" sz="3600" b="1" dirty="0" smtClean="0">
              <a:latin typeface="Bell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latin typeface="Bell MT" pitchFamily="18" charset="0"/>
              </a:rPr>
              <a:t>ICEE &amp; F</a:t>
            </a:r>
            <a:endParaRPr lang="ar-IQ" sz="6600" b="1" dirty="0">
              <a:latin typeface="Bell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324088" cy="4800600"/>
          </a:xfrm>
        </p:spPr>
        <p:txBody>
          <a:bodyPr>
            <a:noAutofit/>
          </a:bodyPr>
          <a:lstStyle/>
          <a:p>
            <a:pPr algn="l" rtl="0"/>
            <a:r>
              <a:rPr lang="en-US" b="1" dirty="0" smtClean="0">
                <a:latin typeface="Bell MT" pitchFamily="18" charset="0"/>
              </a:rPr>
              <a:t>Ideas and beliefs</a:t>
            </a:r>
          </a:p>
          <a:p>
            <a:pPr algn="l" rtl="0"/>
            <a:r>
              <a:rPr lang="en-US" b="1" dirty="0" smtClean="0">
                <a:latin typeface="Bell MT" pitchFamily="18" charset="0"/>
              </a:rPr>
              <a:t>Concerns: worries about what might the symptoms means? </a:t>
            </a:r>
          </a:p>
          <a:p>
            <a:pPr algn="l" rtl="0"/>
            <a:r>
              <a:rPr lang="en-US" b="1" dirty="0" smtClean="0">
                <a:latin typeface="Bell MT" pitchFamily="18" charset="0"/>
              </a:rPr>
              <a:t> Expectations: what the patient expect from the visit or how the doctor might help? </a:t>
            </a:r>
          </a:p>
          <a:p>
            <a:pPr algn="l" rtl="0"/>
            <a:r>
              <a:rPr lang="en-US" b="1" dirty="0" smtClean="0">
                <a:latin typeface="Bell MT" pitchFamily="18" charset="0"/>
              </a:rPr>
              <a:t>Effect on life: How the illness affects the patient's daily activities? </a:t>
            </a:r>
          </a:p>
          <a:p>
            <a:pPr algn="l" rtl="0"/>
            <a:r>
              <a:rPr lang="en-US" b="1" dirty="0" smtClean="0">
                <a:latin typeface="Bell MT" pitchFamily="18" charset="0"/>
              </a:rPr>
              <a:t> Feelings: the obvious emotion that might be produced by the illness.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0485" y="1371740"/>
            <a:ext cx="8921115" cy="502906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FFFF00"/>
            </a:solidFill>
          </a:ln>
        </p:spPr>
        <p:txBody>
          <a:bodyPr/>
          <a:lstStyle/>
          <a:p>
            <a:pPr rtl="0"/>
            <a:r>
              <a:rPr lang="en-US" sz="4400" b="1" dirty="0" smtClean="0">
                <a:solidFill>
                  <a:schemeClr val="tx1"/>
                </a:solidFill>
                <a:latin typeface="Bell MT" pitchFamily="18" charset="0"/>
              </a:rPr>
              <a:t>ILS</a:t>
            </a:r>
            <a:endParaRPr lang="ar-IQ" sz="4400" b="1" dirty="0">
              <a:solidFill>
                <a:schemeClr val="tx1"/>
              </a:solidFill>
              <a:latin typeface="Bell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 algn="l" rtl="0"/>
            <a:r>
              <a:rPr lang="en-US" sz="3600" b="1" dirty="0" smtClean="0">
                <a:latin typeface="Bell MT" pitchFamily="18" charset="0"/>
              </a:rPr>
              <a:t>Invite: Invitation to tell a story</a:t>
            </a:r>
          </a:p>
          <a:p>
            <a:pPr algn="l" rtl="0"/>
            <a:r>
              <a:rPr lang="en-US" sz="3600" b="1" dirty="0" smtClean="0">
                <a:latin typeface="Bell MT" pitchFamily="18" charset="0"/>
              </a:rPr>
              <a:t>Listen carefully and patiently</a:t>
            </a:r>
          </a:p>
          <a:p>
            <a:pPr algn="l" rtl="0"/>
            <a:r>
              <a:rPr lang="en-US" sz="3600" b="1" dirty="0" smtClean="0">
                <a:latin typeface="Bell MT" pitchFamily="18" charset="0"/>
              </a:rPr>
              <a:t>Summarize regularly</a:t>
            </a:r>
          </a:p>
          <a:p>
            <a:pPr algn="l" rtl="0">
              <a:buNone/>
            </a:pPr>
            <a:r>
              <a:rPr lang="en-US" sz="3600" b="1" dirty="0" smtClean="0">
                <a:latin typeface="Bell MT" pitchFamily="18" charset="0"/>
              </a:rPr>
              <a:t>                                                              </a:t>
            </a:r>
            <a:endParaRPr lang="ar-IQ" sz="3600" b="1" dirty="0">
              <a:latin typeface="Bell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Bell MT" pitchFamily="18" charset="0"/>
              </a:rPr>
              <a:t>Communicating with children and parents</a:t>
            </a:r>
            <a:endParaRPr lang="ar-IQ" dirty="0">
              <a:solidFill>
                <a:schemeClr val="tx1"/>
              </a:solidFill>
              <a:latin typeface="Bell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None/>
            </a:pPr>
            <a:endParaRPr lang="en-US" b="1" dirty="0" smtClean="0">
              <a:latin typeface="Bell MT" pitchFamily="18" charset="0"/>
            </a:endParaRPr>
          </a:p>
          <a:p>
            <a:pPr algn="l" rtl="0"/>
            <a:r>
              <a:rPr lang="en-US" b="1" dirty="0" smtClean="0">
                <a:latin typeface="Bell MT" pitchFamily="18" charset="0"/>
              </a:rPr>
              <a:t>It is vital to remember that the child is the patient but that the parent is also a Key person in many transactions. </a:t>
            </a:r>
          </a:p>
          <a:p>
            <a:pPr algn="l" rtl="0"/>
            <a:r>
              <a:rPr lang="en-US" b="1" dirty="0" smtClean="0">
                <a:solidFill>
                  <a:srgbClr val="FF0000"/>
                </a:solidFill>
                <a:latin typeface="Bell MT" pitchFamily="18" charset="0"/>
              </a:rPr>
              <a:t>This triadic consultation, in which the doctor has to communicate with both parents and children at the same time,  it needs individual attention</a:t>
            </a:r>
            <a:endParaRPr lang="ar-IQ" b="1" dirty="0">
              <a:solidFill>
                <a:srgbClr val="FF0000"/>
              </a:solidFill>
              <a:latin typeface="Bell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ell MT" pitchFamily="18" charset="0"/>
              </a:rPr>
              <a:t>It is important to start the interview</a:t>
            </a:r>
            <a:r>
              <a:rPr lang="en-US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ell MT" pitchFamily="18" charset="0"/>
              </a:rPr>
              <a:t>  </a:t>
            </a:r>
            <a:endParaRPr lang="ar-IQ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4800600"/>
          </a:xfrm>
        </p:spPr>
        <p:txBody>
          <a:bodyPr>
            <a:normAutofit/>
          </a:bodyPr>
          <a:lstStyle/>
          <a:p>
            <a:pPr algn="l" rtl="0">
              <a:buFont typeface="Wingdings" pitchFamily="2" charset="2"/>
              <a:buChar char="q"/>
            </a:pPr>
            <a:r>
              <a:rPr lang="en-US" sz="3600" b="1" dirty="0" smtClean="0">
                <a:latin typeface="Bell MT" pitchFamily="18" charset="0"/>
              </a:rPr>
              <a:t> addressing the child and not to direct all your attention to the parent(s) </a:t>
            </a:r>
          </a:p>
          <a:p>
            <a:pPr algn="l" rtl="0">
              <a:buFont typeface="Wingdings" pitchFamily="2" charset="2"/>
              <a:buChar char="q"/>
            </a:pPr>
            <a:r>
              <a:rPr lang="en-US" sz="3600" b="1" dirty="0" smtClean="0">
                <a:latin typeface="Bell MT" pitchFamily="18" charset="0"/>
              </a:rPr>
              <a:t>Ask young children whether they would like to tell their story or would prefer their parents to do so.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714488" cy="11430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ell MT" pitchFamily="18" charset="0"/>
              </a:rPr>
              <a:t>Many pediatric problems that are brought to medical attention are:  </a:t>
            </a:r>
            <a:endParaRPr lang="ar-IQ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8458200" cy="4800600"/>
          </a:xfrm>
        </p:spPr>
        <p:txBody>
          <a:bodyPr>
            <a:normAutofit/>
          </a:bodyPr>
          <a:lstStyle/>
          <a:p>
            <a:pPr algn="l" rtl="0"/>
            <a:r>
              <a:rPr lang="en-US" b="1" dirty="0" smtClean="0">
                <a:latin typeface="Bell MT" pitchFamily="18" charset="0"/>
              </a:rPr>
              <a:t>Minor but can cause significant parental anxiety</a:t>
            </a:r>
          </a:p>
          <a:p>
            <a:pPr algn="l" rtl="0"/>
            <a:r>
              <a:rPr lang="en-US" b="1" dirty="0" smtClean="0">
                <a:latin typeface="Bell MT" pitchFamily="18" charset="0"/>
              </a:rPr>
              <a:t>Serious childhood illness is overwhelming for all parents. </a:t>
            </a:r>
          </a:p>
          <a:p>
            <a:pPr algn="l" rtl="0"/>
            <a:r>
              <a:rPr lang="en-US" b="1" dirty="0" smtClean="0">
                <a:latin typeface="Bell MT" pitchFamily="18" charset="0"/>
              </a:rPr>
              <a:t>In both circumstances parental satisfaction is closely related </a:t>
            </a:r>
            <a:r>
              <a:rPr lang="en-US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ell MT" pitchFamily="18" charset="0"/>
              </a:rPr>
              <a:t> to</a:t>
            </a:r>
            <a:r>
              <a:rPr lang="en-US" b="1" dirty="0" smtClean="0">
                <a:latin typeface="Bell MT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Bell MT" pitchFamily="18" charset="0"/>
              </a:rPr>
              <a:t>addressing of  parental concerns and expectations during a consultation </a:t>
            </a:r>
            <a:endParaRPr lang="ar-IQ" b="1" dirty="0">
              <a:solidFill>
                <a:srgbClr val="FF0000"/>
              </a:solidFill>
              <a:latin typeface="Bell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8019288" cy="48006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 rtl="0"/>
            <a:r>
              <a:rPr lang="en-US" b="1" dirty="0" smtClean="0">
                <a:latin typeface="Bell MT" pitchFamily="18" charset="0"/>
              </a:rPr>
              <a:t>Parents tend to interrupt their children during medical interviews </a:t>
            </a:r>
          </a:p>
          <a:p>
            <a:pPr algn="l" rtl="0"/>
            <a:r>
              <a:rPr lang="en-US" b="1" dirty="0" smtClean="0">
                <a:latin typeface="Bell MT" pitchFamily="18" charset="0"/>
              </a:rPr>
              <a:t>They may disagree with their child's view of the problem</a:t>
            </a:r>
          </a:p>
          <a:p>
            <a:pPr algn="l" rtl="0"/>
            <a:r>
              <a:rPr lang="en-US" b="1" dirty="0" smtClean="0">
                <a:latin typeface="Bell MT" pitchFamily="18" charset="0"/>
              </a:rPr>
              <a:t> Valuing children of all ages and respecting their views is more likely to encourage the development of successful relationships between you and your young patients </a:t>
            </a:r>
            <a:endParaRPr lang="ar-IQ" b="1" dirty="0">
              <a:latin typeface="Bell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422148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  <a:latin typeface="Bell MT" pitchFamily="18" charset="0"/>
              </a:rPr>
              <a:t>Most of the skills that underlie the successful </a:t>
            </a:r>
            <a:r>
              <a:rPr lang="en-US" sz="3200" b="1" dirty="0" err="1" smtClean="0">
                <a:solidFill>
                  <a:schemeClr val="tx1"/>
                </a:solidFill>
                <a:latin typeface="Bell MT" pitchFamily="18" charset="0"/>
              </a:rPr>
              <a:t>paediatric</a:t>
            </a:r>
            <a:r>
              <a:rPr lang="en-US" sz="3200" b="1" dirty="0" smtClean="0">
                <a:solidFill>
                  <a:schemeClr val="tx1"/>
                </a:solidFill>
                <a:latin typeface="Bell MT" pitchFamily="18" charset="0"/>
              </a:rPr>
              <a:t> consultation are based on the core skills of consultations with adult patients,</a:t>
            </a:r>
            <a:endParaRPr lang="ar-IQ" sz="3200" b="1" dirty="0">
              <a:solidFill>
                <a:schemeClr val="tx1"/>
              </a:solidFill>
              <a:latin typeface="Bell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359898"/>
            <a:ext cx="7924800" cy="2992902"/>
          </a:xfr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rtl="0"/>
            <a:r>
              <a:rPr lang="en-US" sz="3600" b="1" dirty="0" smtClean="0">
                <a:solidFill>
                  <a:schemeClr val="tx1"/>
                </a:solidFill>
                <a:latin typeface="Bell MT" pitchFamily="18" charset="0"/>
              </a:rPr>
              <a:t>The sections of the consultation which need particular focus are: </a:t>
            </a:r>
            <a:br>
              <a:rPr lang="en-US" sz="3600" b="1" dirty="0" smtClean="0">
                <a:solidFill>
                  <a:schemeClr val="tx1"/>
                </a:solidFill>
                <a:latin typeface="Bell MT" pitchFamily="18" charset="0"/>
              </a:rPr>
            </a:br>
            <a:r>
              <a:rPr lang="en-US" sz="3600" b="1" dirty="0" smtClean="0">
                <a:solidFill>
                  <a:srgbClr val="C00000"/>
                </a:solidFill>
                <a:latin typeface="Bell MT" pitchFamily="18" charset="0"/>
              </a:rPr>
              <a:t>Initiating the interview and building the relationship(rapport) </a:t>
            </a:r>
            <a:r>
              <a:rPr lang="en-US" sz="3600" b="1" dirty="0" smtClean="0">
                <a:solidFill>
                  <a:schemeClr val="tx1"/>
                </a:solidFill>
                <a:latin typeface="Bell MT" pitchFamily="18" charset="0"/>
              </a:rPr>
              <a:t/>
            </a:r>
            <a:br>
              <a:rPr lang="en-US" sz="3600" b="1" dirty="0" smtClean="0">
                <a:solidFill>
                  <a:schemeClr val="tx1"/>
                </a:solidFill>
                <a:latin typeface="Bell MT" pitchFamily="18" charset="0"/>
              </a:rPr>
            </a:br>
            <a:endParaRPr lang="ar-IQ" sz="3600" b="1" dirty="0">
              <a:solidFill>
                <a:schemeClr val="tx1"/>
              </a:solidFill>
              <a:latin typeface="Bell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432560" y="3886200"/>
            <a:ext cx="7406640" cy="2590800"/>
          </a:xfrm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 rtl="0">
              <a:buFont typeface="Arial" pitchFamily="34" charset="0"/>
              <a:buChar char="•"/>
            </a:pPr>
            <a:r>
              <a:rPr lang="en-US" sz="3200" b="1" dirty="0" smtClean="0">
                <a:latin typeface="Bell MT" pitchFamily="18" charset="0"/>
              </a:rPr>
              <a:t>It  will ensure the patient's comfort and assurance throughout the consultation,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3200" b="1" dirty="0" smtClean="0">
                <a:latin typeface="Bell MT" pitchFamily="18" charset="0"/>
              </a:rPr>
              <a:t>Will have the way for what may be difficult or painful examinations or investigations later on.</a:t>
            </a:r>
          </a:p>
          <a:p>
            <a:pPr algn="l" rtl="0"/>
            <a:endParaRPr lang="ar-IQ" sz="3200" b="1" dirty="0" smtClean="0">
              <a:latin typeface="Bell MT" pitchFamily="18" charset="0"/>
            </a:endParaRPr>
          </a:p>
          <a:p>
            <a:pPr algn="l"/>
            <a:endParaRPr lang="ar-IQ" sz="3200" b="1" dirty="0">
              <a:latin typeface="Bell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ln>
            <a:solidFill>
              <a:srgbClr val="FFFF00"/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sz="3600" b="1" dirty="0" smtClean="0">
                <a:solidFill>
                  <a:schemeClr val="tx1"/>
                </a:solidFill>
              </a:rPr>
              <a:t>Bombay Hospital  </a:t>
            </a: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068763"/>
          </a:xfrm>
          <a:ln>
            <a:solidFill>
              <a:srgbClr val="FFFF00"/>
            </a:solidFill>
          </a:ln>
        </p:spPr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en-US" sz="2800" b="1" dirty="0" smtClean="0">
                <a:latin typeface="Bell MT" pitchFamily="18" charset="0"/>
              </a:rPr>
              <a:t>A patient is the most important person in our hospital. </a:t>
            </a:r>
          </a:p>
          <a:p>
            <a:pPr marL="0" indent="0" algn="l">
              <a:buNone/>
            </a:pPr>
            <a:r>
              <a:rPr lang="en-US" sz="2800" b="1" dirty="0" smtClean="0">
                <a:latin typeface="Bell MT" pitchFamily="18" charset="0"/>
              </a:rPr>
              <a:t>He is not an interruption  to our work, he is a purpose of it. </a:t>
            </a:r>
          </a:p>
          <a:p>
            <a:pPr marL="0" indent="0" algn="l">
              <a:buNone/>
            </a:pPr>
            <a:r>
              <a:rPr lang="en-US" sz="2800" b="1" dirty="0" smtClean="0">
                <a:latin typeface="Bell MT" pitchFamily="18" charset="0"/>
              </a:rPr>
              <a:t>He is not an outsider in our hospital. He is part of it. </a:t>
            </a:r>
          </a:p>
          <a:p>
            <a:pPr marL="0" indent="0" algn="l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Bell MT" pitchFamily="18" charset="0"/>
              </a:rPr>
              <a:t>We are not doing a favor in serving him,</a:t>
            </a:r>
          </a:p>
          <a:p>
            <a:pPr marL="0" indent="0" algn="l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Bell MT" pitchFamily="18" charset="0"/>
              </a:rPr>
              <a:t> he is doing us a favor by giving us opportunity of serving him.</a:t>
            </a:r>
          </a:p>
          <a:p>
            <a:pPr algn="l"/>
            <a:endParaRPr lang="ar-IQ" b="1" dirty="0">
              <a:latin typeface="Bell MT" pitchFamily="18" charset="0"/>
            </a:endParaRPr>
          </a:p>
        </p:txBody>
      </p:sp>
      <p:pic>
        <p:nvPicPr>
          <p:cNvPr id="1028" name="Picture 4" descr="C:\Users\Abdul-Salam\Desktop\images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029200"/>
            <a:ext cx="3028950" cy="15144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 Sender				Receiver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			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			Feedback</a:t>
            </a:r>
            <a:endParaRPr lang="en-US" dirty="0"/>
          </a:p>
        </p:txBody>
      </p:sp>
      <p:sp>
        <p:nvSpPr>
          <p:cNvPr id="4" name="Smiley Face 3"/>
          <p:cNvSpPr/>
          <p:nvPr/>
        </p:nvSpPr>
        <p:spPr>
          <a:xfrm>
            <a:off x="1219200" y="2362200"/>
            <a:ext cx="1295400" cy="1143000"/>
          </a:xfrm>
          <a:prstGeom prst="smileyFac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iley Face 4"/>
          <p:cNvSpPr/>
          <p:nvPr/>
        </p:nvSpPr>
        <p:spPr>
          <a:xfrm>
            <a:off x="6172200" y="2362200"/>
            <a:ext cx="1295400" cy="1143000"/>
          </a:xfrm>
          <a:prstGeom prst="smileyFac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Diagram 5"/>
          <p:cNvGraphicFramePr/>
          <p:nvPr/>
        </p:nvGraphicFramePr>
        <p:xfrm>
          <a:off x="2895600" y="2133600"/>
          <a:ext cx="3200400" cy="167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Circular Arrow 6"/>
          <p:cNvSpPr/>
          <p:nvPr/>
        </p:nvSpPr>
        <p:spPr>
          <a:xfrm rot="10800000">
            <a:off x="1600200" y="1981200"/>
            <a:ext cx="5486400" cy="3505200"/>
          </a:xfrm>
          <a:prstGeom prst="circularArrow">
            <a:avLst>
              <a:gd name="adj1" fmla="val 5933"/>
              <a:gd name="adj2" fmla="val 1142319"/>
              <a:gd name="adj3" fmla="val 20436553"/>
              <a:gd name="adj4" fmla="val 11107102"/>
              <a:gd name="adj5" fmla="val 125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97C1D-B5AB-45FF-BAF9-1A3811D5F12E}" type="datetime8">
              <a:rPr lang="ar-IQ" smtClean="0"/>
              <a:pPr/>
              <a:t>01 تشرين الأول، 18</a:t>
            </a:fld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16AC-90EA-42EA-BCFD-DF6CDA7C9630}" type="slidenum">
              <a:rPr lang="ar-IQ" smtClean="0"/>
              <a:pPr/>
              <a:t>20</a:t>
            </a:fld>
            <a:endParaRPr lang="ar-IQ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sz="3600" b="1" dirty="0" smtClean="0">
                <a:solidFill>
                  <a:schemeClr val="accent1"/>
                </a:solidFill>
              </a:rPr>
              <a:t>Wipe</a:t>
            </a:r>
            <a:r>
              <a:rPr lang="en-US" dirty="0" smtClean="0"/>
              <a:t> </a:t>
            </a:r>
          </a:p>
          <a:p>
            <a:pPr algn="l" rtl="0">
              <a:buFont typeface="Wingdings" pitchFamily="2" charset="2"/>
              <a:buChar char="q"/>
            </a:pPr>
            <a:r>
              <a:rPr lang="en-US" dirty="0" smtClean="0"/>
              <a:t>Wash hands</a:t>
            </a:r>
          </a:p>
          <a:p>
            <a:pPr algn="l" rtl="0">
              <a:buFont typeface="Wingdings" pitchFamily="2" charset="2"/>
              <a:buChar char="q"/>
            </a:pPr>
            <a:r>
              <a:rPr lang="en-US" dirty="0" smtClean="0"/>
              <a:t>Introduce self (full name and grade)</a:t>
            </a:r>
          </a:p>
          <a:p>
            <a:pPr algn="l" rtl="0">
              <a:buFont typeface="Wingdings" pitchFamily="2" charset="2"/>
              <a:buChar char="q"/>
            </a:pPr>
            <a:r>
              <a:rPr lang="en-US" dirty="0" smtClean="0"/>
              <a:t>Patients name and date of birth and what they like to be called</a:t>
            </a:r>
          </a:p>
          <a:p>
            <a:pPr algn="l" rtl="0">
              <a:buFont typeface="Wingdings" pitchFamily="2" charset="2"/>
              <a:buChar char="q"/>
            </a:pPr>
            <a:r>
              <a:rPr lang="en-US" dirty="0" smtClean="0"/>
              <a:t>Explain why you are here</a:t>
            </a:r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</a:t>
            </a:r>
            <a:endParaRPr lang="ar-IQ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E70CF-71CD-4DDF-8AEF-CDB974505254}" type="datetime8">
              <a:rPr lang="ar-IQ" smtClean="0"/>
              <a:pPr/>
              <a:t>01 تشرين الأول، 18</a:t>
            </a:fld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16AC-90EA-42EA-BCFD-DF6CDA7C9630}" type="slidenum">
              <a:rPr lang="ar-IQ" smtClean="0"/>
              <a:pPr/>
              <a:t>21</a:t>
            </a:fld>
            <a:endParaRPr lang="ar-IQ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Briefly mention confidentiality</a:t>
            </a:r>
          </a:p>
          <a:p>
            <a:pPr algn="l" rtl="0"/>
            <a:r>
              <a:rPr lang="en-US" dirty="0" smtClean="0"/>
              <a:t>Start with  an open question and try not</a:t>
            </a:r>
          </a:p>
          <a:p>
            <a:pPr algn="l" rtl="0">
              <a:buNone/>
            </a:pPr>
            <a:r>
              <a:rPr lang="en-US" dirty="0"/>
              <a:t> </a:t>
            </a:r>
            <a:r>
              <a:rPr lang="en-US" dirty="0" smtClean="0"/>
              <a:t>   interrupt patients answer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1E51-522B-4B50-B043-4BBDB8CC4EB4}" type="datetime8">
              <a:rPr lang="ar-IQ" smtClean="0"/>
              <a:pPr/>
              <a:t>01 تشرين الأول، 18</a:t>
            </a:fld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16AC-90EA-42EA-BCFD-DF6CDA7C9630}" type="slidenum">
              <a:rPr lang="ar-IQ" smtClean="0"/>
              <a:pPr/>
              <a:t>22</a:t>
            </a:fld>
            <a:endParaRPr lang="ar-IQ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282" y="1000108"/>
            <a:ext cx="8643998" cy="5429288"/>
          </a:xfrm>
        </p:spPr>
        <p:txBody>
          <a:bodyPr>
            <a:noAutofit/>
          </a:bodyPr>
          <a:lstStyle/>
          <a:p>
            <a:pPr algn="l" rtl="0">
              <a:buNone/>
            </a:pP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q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start with open question and progress to closed question </a:t>
            </a:r>
          </a:p>
          <a:p>
            <a:pPr algn="l" rtl="0">
              <a:buFont typeface="Wingdings" pitchFamily="2" charset="2"/>
              <a:buChar char="q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build a rapport </a:t>
            </a:r>
          </a:p>
          <a:p>
            <a:pPr algn="l" rtl="0">
              <a:buFont typeface="Wingdings" pitchFamily="2" charset="2"/>
              <a:buChar char="q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use signposting</a:t>
            </a:r>
          </a:p>
          <a:p>
            <a:pPr algn="l" rtl="0">
              <a:buFont typeface="Wingdings" pitchFamily="2" charset="2"/>
              <a:buChar char="q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Show empathy</a:t>
            </a:r>
          </a:p>
          <a:p>
            <a:pPr algn="l" rtl="0">
              <a:buFont typeface="Wingdings" pitchFamily="2" charset="2"/>
              <a:buChar char="q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Response to cues </a:t>
            </a:r>
          </a:p>
          <a:p>
            <a:pPr algn="l" rtl="0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listen to what patients are saying</a:t>
            </a:r>
          </a:p>
          <a:p>
            <a:pPr algn="l" rtl="0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Don’t think of the next question </a:t>
            </a:r>
          </a:p>
          <a:p>
            <a:pPr algn="l" rtl="0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Cues may be verbal or non verbal body language</a:t>
            </a:r>
          </a:p>
          <a:p>
            <a:pPr algn="l" rtl="0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Repeat  a cue  and ask more about</a:t>
            </a:r>
          </a:p>
          <a:p>
            <a:pPr algn="l" rtl="0"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ar-IQ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ar-IQ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Invite ,listen ,summarize –ILS)</a:t>
            </a:r>
            <a:r>
              <a:rPr lang="ar-IQ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) </a:t>
            </a:r>
            <a:r>
              <a:rPr lang="en-US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During</a:t>
            </a:r>
            <a:br>
              <a:rPr lang="en-US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ar-IQ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250B0-0B7B-4497-AE29-D1BCA3F279BD}" type="datetime8">
              <a:rPr lang="ar-IQ" smtClean="0"/>
              <a:pPr/>
              <a:t>01 تشرين الأول، 18</a:t>
            </a:fld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16AC-90EA-42EA-BCFD-DF6CDA7C9630}" type="slidenum">
              <a:rPr lang="ar-IQ" smtClean="0"/>
              <a:pPr/>
              <a:t>23</a:t>
            </a:fld>
            <a:endParaRPr lang="ar-IQ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Summarize</a:t>
            </a:r>
          </a:p>
          <a:p>
            <a:pPr algn="l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Ask if they have any question </a:t>
            </a:r>
          </a:p>
          <a:p>
            <a:pPr algn="l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Explain the next steps </a:t>
            </a:r>
            <a:endParaRPr lang="ar-IQ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End </a:t>
            </a:r>
            <a:endParaRPr lang="ar-IQ" dirty="0">
              <a:solidFill>
                <a:schemeClr val="accent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699A5-88A5-4CA0-B344-5ED2830E6181}" type="datetime8">
              <a:rPr lang="ar-IQ" smtClean="0"/>
              <a:pPr/>
              <a:t>01 تشرين الأول، 18</a:t>
            </a:fld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16AC-90EA-42EA-BCFD-DF6CDA7C9630}" type="slidenum">
              <a:rPr lang="ar-IQ" smtClean="0"/>
              <a:pPr/>
              <a:t>24</a:t>
            </a:fld>
            <a:endParaRPr lang="ar-IQ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Integrate ideas , concern and expectation (ICE)</a:t>
            </a:r>
          </a:p>
          <a:p>
            <a:pPr algn="l" rtl="0"/>
            <a:r>
              <a:rPr lang="en-US" dirty="0" smtClean="0"/>
              <a:t>Never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Ask leading questions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Give multiple answers /questions in on go</a:t>
            </a:r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0CBF7-EF35-4F72-BD49-A49576774BB9}" type="datetime8">
              <a:rPr lang="ar-IQ" smtClean="0"/>
              <a:pPr/>
              <a:t>01 تشرين الأول، 18</a:t>
            </a:fld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16AC-90EA-42EA-BCFD-DF6CDA7C9630}" type="slidenum">
              <a:rPr lang="ar-IQ" smtClean="0"/>
              <a:pPr/>
              <a:t>25</a:t>
            </a:fld>
            <a:endParaRPr lang="ar-IQ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 rtl="0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Major points</a:t>
            </a:r>
          </a:p>
          <a:p>
            <a:pPr algn="l" rtl="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Keep using their names</a:t>
            </a:r>
          </a:p>
          <a:p>
            <a:pPr algn="l" rtl="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Make it a game</a:t>
            </a:r>
          </a:p>
          <a:p>
            <a:pPr algn="l" rtl="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Keep interacting and asking questions</a:t>
            </a:r>
          </a:p>
          <a:p>
            <a:pPr algn="l" rtl="0"/>
            <a:endParaRPr lang="ar-IQ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Key tips for communicating with examining children</a:t>
            </a:r>
            <a:endParaRPr lang="ar-IQ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B8A37-4B6C-4271-9CD3-2F37E3F21230}" type="datetime8">
              <a:rPr lang="ar-IQ" smtClean="0"/>
              <a:pPr/>
              <a:t>01 تشرين الأول، 18</a:t>
            </a:fld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16AC-90EA-42EA-BCFD-DF6CDA7C9630}" type="slidenum">
              <a:rPr lang="ar-IQ" smtClean="0"/>
              <a:pPr/>
              <a:t>26</a:t>
            </a:fld>
            <a:endParaRPr lang="ar-IQ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 rtl="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If the child crying , let them calm down</a:t>
            </a:r>
          </a:p>
          <a:p>
            <a:pPr algn="l" rtl="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Involve child when ever possible</a:t>
            </a:r>
          </a:p>
          <a:p>
            <a:pPr algn="l" rtl="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Even babies like to hear reassuring voice</a:t>
            </a:r>
          </a:p>
          <a:p>
            <a:pPr algn="l" rtl="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Befriend child before examining</a:t>
            </a:r>
          </a:p>
          <a:p>
            <a:pPr algn="l" rtl="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Get at their level</a:t>
            </a:r>
          </a:p>
          <a:p>
            <a:pPr algn="l" rtl="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Distract with toes</a:t>
            </a:r>
          </a:p>
          <a:p>
            <a:pPr algn="l" rtl="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Use parents to distract them</a:t>
            </a:r>
          </a:p>
          <a:p>
            <a:pPr algn="l" rtl="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Undress in stages</a:t>
            </a:r>
          </a:p>
          <a:p>
            <a:pPr algn="l" rtl="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Reward child and praise them</a:t>
            </a:r>
          </a:p>
          <a:p>
            <a:pPr algn="l" rtl="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Etc..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tips</a:t>
            </a:r>
            <a:endParaRPr lang="ar-IQ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2A1BE-6096-4BB1-87ED-17A20F6D6DE0}" type="datetime8">
              <a:rPr lang="ar-IQ" smtClean="0"/>
              <a:pPr/>
              <a:t>01 تشرين الأول، 18</a:t>
            </a:fld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16AC-90EA-42EA-BCFD-DF6CDA7C9630}" type="slidenum">
              <a:rPr lang="ar-IQ" smtClean="0"/>
              <a:pPr/>
              <a:t>27</a:t>
            </a:fld>
            <a:endParaRPr lang="ar-IQ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l" rtl="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Introduce self to every one in the room </a:t>
            </a:r>
          </a:p>
          <a:p>
            <a:pPr algn="l" rtl="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Refer to the patient by name</a:t>
            </a:r>
          </a:p>
          <a:p>
            <a:pPr algn="l" rtl="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Acknowledge wait</a:t>
            </a:r>
          </a:p>
          <a:p>
            <a:pPr algn="l" rtl="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Make social comment or ask non medical question </a:t>
            </a:r>
          </a:p>
          <a:p>
            <a:pPr algn="l" rtl="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Convey knowledge of pt’s history by comment on prior visit or problems</a:t>
            </a:r>
          </a:p>
          <a:p>
            <a:pPr algn="l" rtl="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Consider patients cultural background and use appropriate gestures, eye contact, and body language </a:t>
            </a:r>
          </a:p>
          <a:p>
            <a:pPr algn="l" rtl="0"/>
            <a:endParaRPr lang="ar-IQ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Create a rapport quickly</a:t>
            </a:r>
            <a:endParaRPr lang="ar-IQ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AA6D0-B057-4CF2-B1AF-7087B9906721}" type="datetime8">
              <a:rPr lang="ar-IQ" smtClean="0"/>
              <a:pPr/>
              <a:t>01 تشرين الأول، 18</a:t>
            </a:fld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16AC-90EA-42EA-BCFD-DF6CDA7C9630}" type="slidenum">
              <a:rPr lang="ar-IQ" smtClean="0"/>
              <a:pPr/>
              <a:t>28</a:t>
            </a:fld>
            <a:endParaRPr lang="ar-IQ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Quality of care depends a lot on good communication with families</a:t>
            </a:r>
          </a:p>
          <a:p>
            <a:pPr algn="l" rtl="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Good communication depends a lot on listening to our patients and showing empathy.</a:t>
            </a:r>
          </a:p>
          <a:p>
            <a:pPr algn="l" rtl="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Good listening means good care.</a:t>
            </a:r>
          </a:p>
          <a:p>
            <a:pPr algn="l" rtl="0"/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Parents are not looking for how much you know but how much do you care.</a:t>
            </a:r>
          </a:p>
          <a:p>
            <a:pPr algn="l" rtl="0"/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</a:t>
            </a:r>
            <a:endParaRPr lang="ar-IQ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5CAF-A75A-4BE0-BDAF-D0091602F992}" type="datetime8">
              <a:rPr lang="ar-IQ" smtClean="0"/>
              <a:pPr/>
              <a:t>01 تشرين الأول، 18</a:t>
            </a:fld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16AC-90EA-42EA-BCFD-DF6CDA7C9630}" type="slidenum">
              <a:rPr lang="ar-IQ" smtClean="0"/>
              <a:pPr/>
              <a:t>29</a:t>
            </a:fld>
            <a:endParaRPr lang="ar-IQ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 rtl="0">
              <a:buNone/>
            </a:pPr>
            <a:r>
              <a:rPr lang="en-US" sz="2400" b="1" dirty="0" smtClean="0">
                <a:latin typeface="Bell MT" pitchFamily="18" charset="0"/>
              </a:rPr>
              <a:t>learning objectives </a:t>
            </a:r>
          </a:p>
          <a:p>
            <a:pPr lvl="0" algn="l" rtl="0"/>
            <a:r>
              <a:rPr lang="en-US" sz="2400" b="1" dirty="0" smtClean="0">
                <a:latin typeface="Bell MT" pitchFamily="18" charset="0"/>
              </a:rPr>
              <a:t>Reasoning behind  focusing on communicating skills in consultation</a:t>
            </a:r>
          </a:p>
          <a:p>
            <a:pPr lvl="0" algn="l" rtl="0"/>
            <a:r>
              <a:rPr lang="en-US" sz="2400" b="1" dirty="0" smtClean="0">
                <a:latin typeface="Bell MT" pitchFamily="18" charset="0"/>
              </a:rPr>
              <a:t>What is   the health  related outcome of good consultation</a:t>
            </a:r>
          </a:p>
          <a:p>
            <a:pPr lvl="0" algn="l" rtl="0"/>
            <a:r>
              <a:rPr lang="en-US" sz="2400" b="1" dirty="0" smtClean="0">
                <a:latin typeface="Bell MT" pitchFamily="18" charset="0"/>
              </a:rPr>
              <a:t>principles of model of consultation </a:t>
            </a:r>
          </a:p>
          <a:p>
            <a:pPr lvl="0" algn="l" rtl="0"/>
            <a:r>
              <a:rPr lang="en-US" sz="2400" b="1" dirty="0" smtClean="0">
                <a:latin typeface="Bell MT" pitchFamily="18" charset="0"/>
              </a:rPr>
              <a:t>What is the triadic consultation</a:t>
            </a:r>
          </a:p>
          <a:p>
            <a:pPr lvl="0" algn="l" rtl="0"/>
            <a:r>
              <a:rPr lang="en-US" sz="2400" b="1" dirty="0" smtClean="0">
                <a:latin typeface="Bell MT" pitchFamily="18" charset="0"/>
              </a:rPr>
              <a:t>Revised content guide to medical interview</a:t>
            </a:r>
          </a:p>
          <a:p>
            <a:pPr lvl="0" algn="l" rtl="0"/>
            <a:r>
              <a:rPr lang="en-US" sz="2400" b="1" dirty="0" smtClean="0">
                <a:latin typeface="Bell MT" pitchFamily="18" charset="0"/>
              </a:rPr>
              <a:t>focusing on : Initiating the interview and building the relationship (rapport) with parents and their children</a:t>
            </a:r>
          </a:p>
          <a:p>
            <a:pPr algn="l" rtl="0"/>
            <a:endParaRPr lang="ar-IQ" sz="2400" dirty="0">
              <a:latin typeface="Bell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1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B1970-1FEE-463A-8C5F-09D933E275B7}" type="datetime8">
              <a:rPr lang="ar-IQ" smtClean="0"/>
              <a:pPr/>
              <a:t>01 تشرين الأول، 18</a:t>
            </a:fld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C3C09-241A-4E92-A220-930D9481447C}" type="slidenum">
              <a:rPr lang="ar-IQ" smtClean="0"/>
              <a:pPr/>
              <a:t>30</a:t>
            </a:fld>
            <a:endParaRPr lang="ar-IQ"/>
          </a:p>
        </p:txBody>
      </p:sp>
      <p:sp>
        <p:nvSpPr>
          <p:cNvPr id="10" name="Rectangle 9"/>
          <p:cNvSpPr/>
          <p:nvPr/>
        </p:nvSpPr>
        <p:spPr>
          <a:xfrm>
            <a:off x="3714743" y="2967335"/>
            <a:ext cx="485482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Thanks for your attention</a:t>
            </a:r>
            <a:endParaRPr lang="ar-IQ" sz="5400" b="1" dirty="0">
              <a:ln/>
              <a:solidFill>
                <a:schemeClr val="accent3"/>
              </a:solidFill>
            </a:endParaRPr>
          </a:p>
        </p:txBody>
      </p:sp>
      <p:pic>
        <p:nvPicPr>
          <p:cNvPr id="1026" name="Picture 2" descr="E:\صور نقال\2018-01-01 22.09.58.jpg"/>
          <p:cNvPicPr>
            <a:picLocks noChangeAspect="1" noChangeArrowheads="1"/>
          </p:cNvPicPr>
          <p:nvPr/>
        </p:nvPicPr>
        <p:blipFill>
          <a:blip r:embed="rId2" cstate="print">
            <a:lum contrast="30000"/>
          </a:blip>
          <a:srcRect/>
          <a:stretch>
            <a:fillRect/>
          </a:stretch>
        </p:blipFill>
        <p:spPr bwMode="auto">
          <a:xfrm>
            <a:off x="357158" y="1214422"/>
            <a:ext cx="3605076" cy="22447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FFFF00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Bell MT" pitchFamily="18" charset="0"/>
              </a:rPr>
            </a:b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The Consultation</a:t>
            </a:r>
            <a:br>
              <a:rPr lang="en-US" dirty="0" smtClean="0">
                <a:solidFill>
                  <a:schemeClr val="tx1"/>
                </a:solidFill>
                <a:latin typeface="Bell MT" pitchFamily="18" charset="0"/>
              </a:rPr>
            </a:br>
            <a:endParaRPr lang="ar-IQ" dirty="0">
              <a:solidFill>
                <a:schemeClr val="tx1"/>
              </a:solidFill>
              <a:latin typeface="Bell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3400"/>
          </a:xfrm>
          <a:ln>
            <a:solidFill>
              <a:srgbClr val="FFFF00"/>
            </a:solidFill>
          </a:ln>
        </p:spPr>
        <p:txBody>
          <a:bodyPr/>
          <a:lstStyle/>
          <a:p>
            <a:pPr algn="l" rtl="0"/>
            <a:r>
              <a:rPr lang="en-US" b="1" dirty="0" smtClean="0">
                <a:latin typeface="Bell MT" pitchFamily="18" charset="0"/>
              </a:rPr>
              <a:t>Is meeting of experts     </a:t>
            </a:r>
          </a:p>
          <a:p>
            <a:pPr algn="l" rtl="0"/>
            <a:r>
              <a:rPr lang="en-US" b="1" dirty="0" smtClean="0">
                <a:latin typeface="Bell MT" pitchFamily="18" charset="0"/>
              </a:rPr>
              <a:t>A good Consultation allows real needs of the patient to be identified and addressed.</a:t>
            </a:r>
          </a:p>
          <a:p>
            <a:pPr algn="l" rtl="0"/>
            <a:endParaRPr lang="en-US" b="1" dirty="0" smtClean="0">
              <a:latin typeface="Bell MT" pitchFamily="18" charset="0"/>
            </a:endParaRPr>
          </a:p>
          <a:p>
            <a:pPr algn="l" rtl="0"/>
            <a:endParaRPr lang="ar-IQ" b="1" dirty="0">
              <a:latin typeface="Bell MT" pitchFamily="18" charset="0"/>
            </a:endParaRPr>
          </a:p>
        </p:txBody>
      </p:sp>
      <p:pic>
        <p:nvPicPr>
          <p:cNvPr id="2051" name="Picture 3" descr="C:\Users\acer\Desktop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3365500"/>
            <a:ext cx="2425700" cy="23739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 rtl="0"/>
            <a:r>
              <a:rPr lang="en-US" sz="4000" b="1" dirty="0" smtClean="0">
                <a:solidFill>
                  <a:schemeClr val="tx1"/>
                </a:solidFill>
                <a:latin typeface="Bell MT" pitchFamily="18" charset="0"/>
              </a:rPr>
              <a:t>In consultation patient looks for</a:t>
            </a:r>
            <a:endParaRPr lang="ar-IQ" sz="4000" b="1" dirty="0">
              <a:solidFill>
                <a:schemeClr val="tx1"/>
              </a:solidFill>
              <a:latin typeface="Bell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 algn="l" rtl="0"/>
            <a:r>
              <a:rPr lang="en-US" sz="7200" b="1" dirty="0" smtClean="0">
                <a:latin typeface="Bell MT" pitchFamily="18" charset="0"/>
              </a:rPr>
              <a:t>A Human touch </a:t>
            </a:r>
          </a:p>
          <a:p>
            <a:pPr algn="l" rtl="0"/>
            <a:r>
              <a:rPr lang="en-US" sz="7200" b="1" dirty="0" smtClean="0">
                <a:latin typeface="Bell MT" pitchFamily="18" charset="0"/>
              </a:rPr>
              <a:t>Up to date Care</a:t>
            </a:r>
          </a:p>
          <a:p>
            <a:pPr algn="l" rtl="0"/>
            <a:endParaRPr lang="ar-IQ" sz="7200" b="1" dirty="0">
              <a:latin typeface="Bell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FFFF00"/>
            </a:solidFill>
          </a:ln>
        </p:spPr>
        <p:txBody>
          <a:bodyPr/>
          <a:lstStyle/>
          <a:p>
            <a:pPr rtl="0"/>
            <a:r>
              <a:rPr lang="en-US" b="1" dirty="0" smtClean="0">
                <a:solidFill>
                  <a:schemeClr val="tx1"/>
                </a:solidFill>
                <a:latin typeface="Bell MT" pitchFamily="18" charset="0"/>
              </a:rPr>
              <a:t>Teaching CS</a:t>
            </a:r>
            <a:endParaRPr lang="ar-IQ" b="1" dirty="0">
              <a:solidFill>
                <a:schemeClr val="tx1"/>
              </a:solidFill>
              <a:latin typeface="Bell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FF00"/>
            </a:solidFill>
          </a:ln>
        </p:spPr>
        <p:txBody>
          <a:bodyPr/>
          <a:lstStyle/>
          <a:p>
            <a:pPr algn="l" rtl="0">
              <a:buNone/>
            </a:pPr>
            <a:endParaRPr lang="en-US" b="1" dirty="0" smtClean="0">
              <a:latin typeface="Bell MT" pitchFamily="18" charset="0"/>
            </a:endParaRPr>
          </a:p>
          <a:p>
            <a:pPr algn="l" rtl="0">
              <a:buNone/>
            </a:pPr>
            <a:r>
              <a:rPr lang="en-US" b="1" dirty="0" smtClean="0">
                <a:latin typeface="Bell MT" pitchFamily="18" charset="0"/>
              </a:rPr>
              <a:t>Communication skills can be taught </a:t>
            </a:r>
          </a:p>
          <a:p>
            <a:pPr algn="l" rtl="0">
              <a:buNone/>
            </a:pPr>
            <a:r>
              <a:rPr lang="en-US" b="1" dirty="0" smtClean="0">
                <a:latin typeface="Bell MT" pitchFamily="18" charset="0"/>
              </a:rPr>
              <a:t>BUT</a:t>
            </a:r>
          </a:p>
          <a:p>
            <a:pPr algn="l" rtl="0">
              <a:buNone/>
            </a:pPr>
            <a:r>
              <a:rPr lang="en-US" b="1" dirty="0" smtClean="0">
                <a:latin typeface="Bell MT" pitchFamily="18" charset="0"/>
              </a:rPr>
              <a:t>   In a large survey showed that 55% of consultant felt they had inadequate training</a:t>
            </a:r>
          </a:p>
          <a:p>
            <a:pPr algn="l" rtl="0">
              <a:buNone/>
            </a:pPr>
            <a:endParaRPr lang="en-US" sz="1600" b="1" dirty="0" smtClean="0">
              <a:latin typeface="Bell MT" pitchFamily="18" charset="0"/>
            </a:endParaRPr>
          </a:p>
          <a:p>
            <a:pPr algn="l" rtl="0">
              <a:buNone/>
            </a:pPr>
            <a:endParaRPr lang="ar-IQ" b="1" dirty="0">
              <a:latin typeface="Bell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FFFF00"/>
            </a:solidFill>
          </a:ln>
        </p:spPr>
        <p:txBody>
          <a:bodyPr>
            <a:normAutofit fontScale="90000"/>
          </a:bodyPr>
          <a:lstStyle/>
          <a:p>
            <a:pPr rtl="0"/>
            <a:r>
              <a:rPr lang="en-US" b="1" dirty="0" smtClean="0">
                <a:solidFill>
                  <a:schemeClr val="tx1"/>
                </a:solidFill>
                <a:latin typeface="Bell MT" pitchFamily="18" charset="0"/>
              </a:rPr>
              <a:t/>
            </a:r>
            <a:br>
              <a:rPr lang="en-US" b="1" dirty="0" smtClean="0">
                <a:solidFill>
                  <a:schemeClr val="tx1"/>
                </a:solidFill>
                <a:latin typeface="Bell MT" pitchFamily="18" charset="0"/>
              </a:rPr>
            </a:br>
            <a:r>
              <a:rPr lang="en-US" b="1" dirty="0" smtClean="0">
                <a:solidFill>
                  <a:schemeClr val="tx1"/>
                </a:solidFill>
                <a:latin typeface="Bell MT" pitchFamily="18" charset="0"/>
              </a:rPr>
              <a:t>Patient's satisfaction</a:t>
            </a:r>
            <a:br>
              <a:rPr lang="en-US" b="1" dirty="0" smtClean="0">
                <a:solidFill>
                  <a:schemeClr val="tx1"/>
                </a:solidFill>
                <a:latin typeface="Bell MT" pitchFamily="18" charset="0"/>
              </a:rPr>
            </a:br>
            <a:endParaRPr lang="ar-IQ" b="1" dirty="0">
              <a:solidFill>
                <a:schemeClr val="tx1"/>
              </a:solidFill>
              <a:latin typeface="Bell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FF00"/>
            </a:solidFill>
          </a:ln>
        </p:spPr>
        <p:txBody>
          <a:bodyPr/>
          <a:lstStyle/>
          <a:p>
            <a:pPr algn="l" rtl="0">
              <a:buNone/>
            </a:pPr>
            <a:r>
              <a:rPr lang="en-US" b="1" dirty="0" smtClean="0">
                <a:latin typeface="Bell MT" pitchFamily="18" charset="0"/>
              </a:rPr>
              <a:t>   Increased by discovering and acknowledging patient's expectation </a:t>
            </a:r>
          </a:p>
          <a:p>
            <a:pPr algn="l" rtl="0">
              <a:buNone/>
            </a:pPr>
            <a:endParaRPr lang="en-US" sz="2400" b="1" dirty="0" smtClean="0">
              <a:latin typeface="Bell MT" pitchFamily="18" charset="0"/>
            </a:endParaRPr>
          </a:p>
          <a:p>
            <a:pPr algn="l" rtl="0">
              <a:buNone/>
            </a:pPr>
            <a:endParaRPr lang="en-US" sz="2400" b="1" dirty="0" smtClean="0">
              <a:latin typeface="Bell MT" pitchFamily="18" charset="0"/>
            </a:endParaRPr>
          </a:p>
          <a:p>
            <a:pPr algn="l" rtl="0"/>
            <a:endParaRPr lang="ar-IQ" b="1" dirty="0">
              <a:latin typeface="Bell MT" pitchFamily="18" charset="0"/>
            </a:endParaRPr>
          </a:p>
        </p:txBody>
      </p:sp>
      <p:pic>
        <p:nvPicPr>
          <p:cNvPr id="3074" name="Picture 2" descr="C:\Users\acer\Desktop\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46696" y="4038600"/>
            <a:ext cx="3105080" cy="2057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FFFF00"/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Bell MT" pitchFamily="18" charset="0"/>
              </a:rPr>
              <a:t/>
            </a:r>
            <a:br>
              <a:rPr lang="en-US" b="1" dirty="0" smtClean="0">
                <a:solidFill>
                  <a:schemeClr val="tx1"/>
                </a:solidFill>
                <a:latin typeface="Bell MT" pitchFamily="18" charset="0"/>
              </a:rPr>
            </a:br>
            <a:r>
              <a:rPr lang="en-US" b="1" dirty="0" smtClean="0">
                <a:solidFill>
                  <a:schemeClr val="tx1"/>
                </a:solidFill>
                <a:latin typeface="Bell MT" pitchFamily="18" charset="0"/>
              </a:rPr>
              <a:t/>
            </a:r>
            <a:br>
              <a:rPr lang="en-US" b="1" dirty="0" smtClean="0">
                <a:solidFill>
                  <a:schemeClr val="tx1"/>
                </a:solidFill>
                <a:latin typeface="Bell MT" pitchFamily="18" charset="0"/>
              </a:rPr>
            </a:br>
            <a:r>
              <a:rPr lang="en-US" b="1" dirty="0" smtClean="0">
                <a:solidFill>
                  <a:schemeClr val="tx1"/>
                </a:solidFill>
                <a:latin typeface="Bell MT" pitchFamily="18" charset="0"/>
              </a:rPr>
              <a:t/>
            </a:r>
            <a:br>
              <a:rPr lang="en-US" b="1" dirty="0" smtClean="0">
                <a:solidFill>
                  <a:schemeClr val="tx1"/>
                </a:solidFill>
                <a:latin typeface="Bell MT" pitchFamily="18" charset="0"/>
              </a:rPr>
            </a:br>
            <a:r>
              <a:rPr lang="ar-IQ" b="1" dirty="0" smtClean="0">
                <a:solidFill>
                  <a:schemeClr val="tx1"/>
                </a:solidFill>
                <a:latin typeface="Bell MT" pitchFamily="18" charset="0"/>
              </a:rPr>
              <a:t/>
            </a:r>
            <a:br>
              <a:rPr lang="ar-IQ" b="1" dirty="0" smtClean="0">
                <a:solidFill>
                  <a:schemeClr val="tx1"/>
                </a:solidFill>
                <a:latin typeface="Bell MT" pitchFamily="18" charset="0"/>
              </a:rPr>
            </a:br>
            <a:r>
              <a:rPr lang="ar-IQ" b="1" dirty="0" smtClean="0">
                <a:solidFill>
                  <a:schemeClr val="tx1"/>
                </a:solidFill>
                <a:latin typeface="Bell MT" pitchFamily="18" charset="0"/>
              </a:rPr>
              <a:t/>
            </a:r>
            <a:br>
              <a:rPr lang="ar-IQ" b="1" dirty="0" smtClean="0">
                <a:solidFill>
                  <a:schemeClr val="tx1"/>
                </a:solidFill>
                <a:latin typeface="Bell MT" pitchFamily="18" charset="0"/>
              </a:rPr>
            </a:br>
            <a:r>
              <a:rPr lang="en-US" b="1" dirty="0" smtClean="0">
                <a:solidFill>
                  <a:schemeClr val="tx1"/>
                </a:solidFill>
                <a:latin typeface="Bell MT" pitchFamily="18" charset="0"/>
              </a:rPr>
              <a:t/>
            </a:r>
            <a:br>
              <a:rPr lang="en-US" b="1" dirty="0" smtClean="0">
                <a:solidFill>
                  <a:schemeClr val="tx1"/>
                </a:solidFill>
                <a:latin typeface="Bell MT" pitchFamily="18" charset="0"/>
              </a:rPr>
            </a:br>
            <a:r>
              <a:rPr lang="en-US" b="1" dirty="0" smtClean="0">
                <a:solidFill>
                  <a:schemeClr val="tx1"/>
                </a:solidFill>
                <a:latin typeface="Bell MT" pitchFamily="18" charset="0"/>
              </a:rPr>
              <a:t>How many impression do patient make on us in first meeting?</a:t>
            </a:r>
            <a:br>
              <a:rPr lang="en-US" b="1" dirty="0" smtClean="0">
                <a:solidFill>
                  <a:schemeClr val="tx1"/>
                </a:solidFill>
                <a:latin typeface="Bell MT" pitchFamily="18" charset="0"/>
              </a:rPr>
            </a:br>
            <a:endParaRPr lang="ar-IQ" b="1" dirty="0">
              <a:solidFill>
                <a:schemeClr val="tx1"/>
              </a:solidFill>
              <a:latin typeface="Bell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endParaRPr lang="en-US" sz="4000" b="1" dirty="0" smtClean="0">
              <a:latin typeface="Bell MT" pitchFamily="18" charset="0"/>
            </a:endParaRPr>
          </a:p>
          <a:p>
            <a:pPr algn="ctr">
              <a:buNone/>
            </a:pPr>
            <a:endParaRPr lang="en-US" sz="4000" b="1" dirty="0" smtClean="0">
              <a:latin typeface="Bell MT" pitchFamily="18" charset="0"/>
            </a:endParaRPr>
          </a:p>
          <a:p>
            <a:pPr algn="ctr">
              <a:buNone/>
            </a:pPr>
            <a:r>
              <a:rPr lang="en-US" sz="4000" b="1" dirty="0" smtClean="0">
                <a:latin typeface="Bell MT" pitchFamily="18" charset="0"/>
              </a:rPr>
              <a:t>11!</a:t>
            </a:r>
          </a:p>
          <a:p>
            <a:pPr algn="ctr">
              <a:buNone/>
            </a:pPr>
            <a:endParaRPr lang="ar-IQ" sz="4000" b="1" dirty="0">
              <a:latin typeface="Bell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FFFF00"/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Bell MT" pitchFamily="18" charset="0"/>
              </a:rPr>
              <a:t/>
            </a:r>
            <a:br>
              <a:rPr lang="en-US" b="1" dirty="0" smtClean="0">
                <a:solidFill>
                  <a:schemeClr val="tx1"/>
                </a:solidFill>
                <a:latin typeface="Bell MT" pitchFamily="18" charset="0"/>
              </a:rPr>
            </a:br>
            <a:r>
              <a:rPr lang="en-US" b="1" dirty="0" smtClean="0">
                <a:solidFill>
                  <a:schemeClr val="tx1"/>
                </a:solidFill>
                <a:latin typeface="Bell MT" pitchFamily="18" charset="0"/>
              </a:rPr>
              <a:t>How long do they take to make these impressions? </a:t>
            </a:r>
            <a:br>
              <a:rPr lang="en-US" b="1" dirty="0" smtClean="0">
                <a:solidFill>
                  <a:schemeClr val="tx1"/>
                </a:solidFill>
                <a:latin typeface="Bell MT" pitchFamily="18" charset="0"/>
              </a:rPr>
            </a:br>
            <a:endParaRPr lang="ar-IQ" b="1" dirty="0">
              <a:solidFill>
                <a:schemeClr val="tx1"/>
              </a:solidFill>
              <a:latin typeface="Bell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FF00"/>
            </a:solidFill>
          </a:ln>
        </p:spPr>
        <p:txBody>
          <a:bodyPr/>
          <a:lstStyle/>
          <a:p>
            <a:pPr>
              <a:buNone/>
            </a:pPr>
            <a:endParaRPr lang="en-US" b="1" dirty="0" smtClean="0">
              <a:latin typeface="Bell MT" pitchFamily="18" charset="0"/>
            </a:endParaRPr>
          </a:p>
          <a:p>
            <a:pPr>
              <a:buNone/>
            </a:pPr>
            <a:endParaRPr lang="en-US" b="1" dirty="0" smtClean="0">
              <a:latin typeface="Bell MT" pitchFamily="18" charset="0"/>
            </a:endParaRPr>
          </a:p>
          <a:p>
            <a:pPr algn="ctr">
              <a:buNone/>
            </a:pPr>
            <a:r>
              <a:rPr lang="en-US" b="1" dirty="0" smtClean="0">
                <a:latin typeface="Bell MT" pitchFamily="18" charset="0"/>
              </a:rPr>
              <a:t>7 seconds!!</a:t>
            </a:r>
          </a:p>
          <a:p>
            <a:pPr algn="r">
              <a:buNone/>
            </a:pPr>
            <a:r>
              <a:rPr lang="en-US" sz="1600" b="1" dirty="0" smtClean="0">
                <a:latin typeface="Bell MT" pitchFamily="18" charset="0"/>
              </a:rPr>
              <a:t>Mike </a:t>
            </a:r>
            <a:r>
              <a:rPr lang="en-US" sz="1600" b="1" dirty="0" err="1" smtClean="0">
                <a:latin typeface="Bell MT" pitchFamily="18" charset="0"/>
              </a:rPr>
              <a:t>Grecco</a:t>
            </a:r>
            <a:r>
              <a:rPr lang="en-US" sz="1600" b="1" dirty="0" smtClean="0">
                <a:latin typeface="Bell MT" pitchFamily="18" charset="0"/>
              </a:rPr>
              <a:t> 2003</a:t>
            </a:r>
          </a:p>
          <a:p>
            <a:endParaRPr lang="ar-IQ" b="1" dirty="0">
              <a:latin typeface="Bell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1153</TotalTime>
  <Words>936</Words>
  <Application>Microsoft Office PowerPoint</Application>
  <PresentationFormat>On-screen Show (4:3)</PresentationFormat>
  <Paragraphs>171</Paragraphs>
  <Slides>30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Solstice</vt:lpstr>
      <vt:lpstr>  Communication Skills (CS) in Practice </vt:lpstr>
      <vt:lpstr> Bombay Hospital   </vt:lpstr>
      <vt:lpstr>Slide 3</vt:lpstr>
      <vt:lpstr> The Consultation </vt:lpstr>
      <vt:lpstr>In consultation patient looks for</vt:lpstr>
      <vt:lpstr>Teaching CS</vt:lpstr>
      <vt:lpstr> Patient's satisfaction </vt:lpstr>
      <vt:lpstr>      How many impression do patient make on us in first meeting? </vt:lpstr>
      <vt:lpstr> How long do they take to make these impressions?  </vt:lpstr>
      <vt:lpstr> Model of consultations </vt:lpstr>
      <vt:lpstr>ICEE &amp; F</vt:lpstr>
      <vt:lpstr>Slide 12</vt:lpstr>
      <vt:lpstr>ILS</vt:lpstr>
      <vt:lpstr>Communicating with children and parents</vt:lpstr>
      <vt:lpstr>It is important to start the interview  </vt:lpstr>
      <vt:lpstr>Many pediatric problems that are brought to medical attention are:  </vt:lpstr>
      <vt:lpstr>Slide 17</vt:lpstr>
      <vt:lpstr>Most of the skills that underlie the successful paediatric consultation are based on the core skills of consultations with adult patients,</vt:lpstr>
      <vt:lpstr>The sections of the consultation which need particular focus are:  Initiating the interview and building the relationship(rapport)  </vt:lpstr>
      <vt:lpstr>Elements of Communication</vt:lpstr>
      <vt:lpstr>start</vt:lpstr>
      <vt:lpstr>Slide 22</vt:lpstr>
      <vt:lpstr>Invite ,listen ,summarize –ILS) ) During </vt:lpstr>
      <vt:lpstr>End </vt:lpstr>
      <vt:lpstr>Slide 25</vt:lpstr>
      <vt:lpstr>Key tips for communicating with examining children</vt:lpstr>
      <vt:lpstr>Other tips</vt:lpstr>
      <vt:lpstr>Create a rapport quickly</vt:lpstr>
      <vt:lpstr>Summary </vt:lpstr>
      <vt:lpstr>Slide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Sultan</dc:creator>
  <cp:lastModifiedBy>DR.Ahmed Saker 2O14</cp:lastModifiedBy>
  <cp:revision>61</cp:revision>
  <dcterms:created xsi:type="dcterms:W3CDTF">2006-08-16T00:00:00Z</dcterms:created>
  <dcterms:modified xsi:type="dcterms:W3CDTF">2018-10-01T19:18:00Z</dcterms:modified>
</cp:coreProperties>
</file>